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601" r:id="rId2"/>
    <p:sldId id="602" r:id="rId3"/>
    <p:sldId id="603" r:id="rId4"/>
    <p:sldId id="425" r:id="rId5"/>
    <p:sldId id="334" r:id="rId6"/>
    <p:sldId id="588" r:id="rId7"/>
    <p:sldId id="281" r:id="rId8"/>
    <p:sldId id="294" r:id="rId9"/>
    <p:sldId id="297" r:id="rId10"/>
    <p:sldId id="561" r:id="rId11"/>
    <p:sldId id="562" r:id="rId12"/>
    <p:sldId id="560" r:id="rId13"/>
    <p:sldId id="589" r:id="rId14"/>
    <p:sldId id="595" r:id="rId15"/>
    <p:sldId id="594" r:id="rId16"/>
    <p:sldId id="599" r:id="rId17"/>
    <p:sldId id="570" r:id="rId18"/>
    <p:sldId id="571" r:id="rId19"/>
    <p:sldId id="565" r:id="rId20"/>
    <p:sldId id="5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ebackhou\AppData\Local\Temp\09680877-da61-4c0a-b25e-d7db0fa5795d_R4VaD%20Cognition%20extra.zip.95d\R4VaD%20Cognition%20extra\R4VaD%20Cog-7%20distribution%202023113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R4VaD\outputs\May%202024\R4VaD%20Cog-7%20distribution%20cropped%20figure%20202405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Sheet1!$B$2</c:f>
              <c:strCache>
                <c:ptCount val="1"/>
                <c:pt idx="0">
                  <c:v>0 (Normal)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Sheet1!$C$2:$F$2</c:f>
              <c:numCache>
                <c:formatCode>General</c:formatCode>
                <c:ptCount val="4"/>
                <c:pt idx="0">
                  <c:v>77.669999999999987</c:v>
                </c:pt>
                <c:pt idx="1">
                  <c:v>81.25</c:v>
                </c:pt>
                <c:pt idx="2">
                  <c:v>76.36999999999999</c:v>
                </c:pt>
                <c:pt idx="3">
                  <c:v>51.56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4-498B-B6B9-2965E9D6D48D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1 (1 Domain)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Sheet1!$C$3:$F$3</c:f>
              <c:numCache>
                <c:formatCode>General</c:formatCode>
                <c:ptCount val="4"/>
                <c:pt idx="0">
                  <c:v>2.38</c:v>
                </c:pt>
                <c:pt idx="1">
                  <c:v>3.2800000000000002</c:v>
                </c:pt>
                <c:pt idx="2">
                  <c:v>7.4300000000000006</c:v>
                </c:pt>
                <c:pt idx="3">
                  <c:v>21.759999999999998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74-498B-B6B9-2965E9D6D48D}"/>
            </c:ext>
          </c:extLst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2 (&gt;1 Domain)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Sheet1!$C$4:$F$4</c:f>
              <c:numCache>
                <c:formatCode>General</c:formatCode>
                <c:ptCount val="4"/>
                <c:pt idx="0">
                  <c:v>4.95</c:v>
                </c:pt>
                <c:pt idx="1">
                  <c:v>4.8899999999999997</c:v>
                </c:pt>
                <c:pt idx="2">
                  <c:v>9.98</c:v>
                </c:pt>
                <c:pt idx="3">
                  <c:v>13.139999999999999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74-498B-B6B9-2965E9D6D48D}"/>
            </c:ext>
          </c:extLst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3 (Minor)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Sheet1!$C$5:$F$5</c:f>
              <c:numCache>
                <c:formatCode>General</c:formatCode>
                <c:ptCount val="4"/>
                <c:pt idx="0">
                  <c:v>0.19000000000000003</c:v>
                </c:pt>
                <c:pt idx="1">
                  <c:v>0.70000000000000007</c:v>
                </c:pt>
                <c:pt idx="2">
                  <c:v>0.11000000000000001</c:v>
                </c:pt>
                <c:pt idx="3">
                  <c:v>9.7299999999999986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74-498B-B6B9-2965E9D6D48D}"/>
            </c:ext>
          </c:extLst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4 (Moderate)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Sheet1!$C$6:$F$6</c:f>
              <c:numCache>
                <c:formatCode>General</c:formatCode>
                <c:ptCount val="4"/>
                <c:pt idx="0">
                  <c:v>2.9</c:v>
                </c:pt>
                <c:pt idx="1">
                  <c:v>2.36</c:v>
                </c:pt>
                <c:pt idx="2">
                  <c:v>2.66</c:v>
                </c:pt>
                <c:pt idx="3">
                  <c:v>3.69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74-498B-B6B9-2965E9D6D48D}"/>
            </c:ext>
          </c:extLst>
        </c:ser>
        <c:ser>
          <c:idx val="5"/>
          <c:order val="5"/>
          <c:tx>
            <c:strRef>
              <c:f>Sheet1!$B$7</c:f>
              <c:strCache>
                <c:ptCount val="1"/>
                <c:pt idx="0">
                  <c:v>5 (Severe)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Sheet1!$C$7:$F$7</c:f>
              <c:numCache>
                <c:formatCode>General</c:formatCode>
                <c:ptCount val="4"/>
                <c:pt idx="0">
                  <c:v>0.32000000000000006</c:v>
                </c:pt>
                <c:pt idx="1">
                  <c:v>1.07</c:v>
                </c:pt>
                <c:pt idx="2">
                  <c:v>1.05</c:v>
                </c:pt>
                <c:pt idx="3">
                  <c:v>0.12000000000000001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74-498B-B6B9-2965E9D6D48D}"/>
            </c:ext>
          </c:extLst>
        </c:ser>
        <c:ser>
          <c:idx val="6"/>
          <c:order val="6"/>
          <c:tx>
            <c:strRef>
              <c:f>Sheet1!$B$8</c:f>
              <c:strCache>
                <c:ptCount val="1"/>
                <c:pt idx="0">
                  <c:v>6 (Died)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Sheet1!$C$8:$F$8</c:f>
              <c:numCache>
                <c:formatCode>General</c:formatCode>
                <c:ptCount val="4"/>
                <c:pt idx="0">
                  <c:v>11.58</c:v>
                </c:pt>
                <c:pt idx="1">
                  <c:v>6.45</c:v>
                </c:pt>
                <c:pt idx="2">
                  <c:v>2.38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74-498B-B6B9-2965E9D6D48D}"/>
            </c:ext>
          </c:extLst>
        </c:ser>
        <c:dLbls/>
        <c:gapWidth val="60"/>
        <c:overlap val="100"/>
        <c:ser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serLines>
        <c:axId val="133658496"/>
        <c:axId val="133660032"/>
      </c:barChart>
      <c:catAx>
        <c:axId val="1336584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60032"/>
        <c:crosses val="autoZero"/>
        <c:auto val="1"/>
        <c:lblAlgn val="ctr"/>
        <c:lblOffset val="100"/>
      </c:catAx>
      <c:valAx>
        <c:axId val="1336600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5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452112860892391"/>
          <c:y val="0.2351395994034351"/>
          <c:w val="0.15547887139107613"/>
          <c:h val="0.4482544060811136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Sheet1!$B$2</c:f>
              <c:strCache>
                <c:ptCount val="1"/>
                <c:pt idx="0">
                  <c:v>0 (Normal)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Sheet1!$C$2:$F$2</c:f>
              <c:numCache>
                <c:formatCode>General</c:formatCode>
                <c:ptCount val="4"/>
                <c:pt idx="0">
                  <c:v>77.2</c:v>
                </c:pt>
                <c:pt idx="1">
                  <c:v>81.599999999999994</c:v>
                </c:pt>
                <c:pt idx="2">
                  <c:v>75.8</c:v>
                </c:pt>
                <c:pt idx="3">
                  <c:v>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BF-42E0-BFC4-088F70CE2F80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1 (1 Domain)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Sheet1!$C$3:$F$3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3.2</c:v>
                </c:pt>
                <c:pt idx="2">
                  <c:v>7.7</c:v>
                </c:pt>
                <c:pt idx="3">
                  <c:v>21.8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BF-42E0-BFC4-088F70CE2F80}"/>
            </c:ext>
          </c:extLst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2 (&gt;1 Domain)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Sheet1!$C$4:$F$4</c:f>
              <c:numCache>
                <c:formatCode>General</c:formatCode>
                <c:ptCount val="4"/>
                <c:pt idx="0">
                  <c:v>5</c:v>
                </c:pt>
                <c:pt idx="1">
                  <c:v>4.8</c:v>
                </c:pt>
                <c:pt idx="2">
                  <c:v>10.200000000000001</c:v>
                </c:pt>
                <c:pt idx="3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BF-42E0-BFC4-088F70CE2F80}"/>
            </c:ext>
          </c:extLst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3 (Minor)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Sheet1!$C$5:$F$5</c:f>
              <c:numCache>
                <c:formatCode>General</c:formatCode>
                <c:ptCount val="4"/>
                <c:pt idx="0">
                  <c:v>0.2</c:v>
                </c:pt>
                <c:pt idx="1">
                  <c:v>0.70000000000000007</c:v>
                </c:pt>
                <c:pt idx="2">
                  <c:v>0.2</c:v>
                </c:pt>
                <c:pt idx="3">
                  <c:v>9.7000000000000011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BF-42E0-BFC4-088F70CE2F80}"/>
            </c:ext>
          </c:extLst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4 (Moderate)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Sheet1!$C$6:$F$6</c:f>
              <c:numCache>
                <c:formatCode>General</c:formatCode>
                <c:ptCount val="4"/>
                <c:pt idx="0">
                  <c:v>2.9</c:v>
                </c:pt>
                <c:pt idx="1">
                  <c:v>2.2999999999999998</c:v>
                </c:pt>
                <c:pt idx="2">
                  <c:v>2.7</c:v>
                </c:pt>
                <c:pt idx="3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BF-42E0-BFC4-088F70CE2F80}"/>
            </c:ext>
          </c:extLst>
        </c:ser>
        <c:ser>
          <c:idx val="5"/>
          <c:order val="5"/>
          <c:tx>
            <c:strRef>
              <c:f>Sheet1!$B$7</c:f>
              <c:strCache>
                <c:ptCount val="1"/>
                <c:pt idx="0">
                  <c:v>5 (Severe)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Sheet1!$C$7:$F$7</c:f>
              <c:numCache>
                <c:formatCode>General</c:formatCode>
                <c:ptCount val="4"/>
                <c:pt idx="0">
                  <c:v>0.60000000000000009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BF-42E0-BFC4-088F70CE2F80}"/>
            </c:ext>
          </c:extLst>
        </c:ser>
        <c:ser>
          <c:idx val="6"/>
          <c:order val="6"/>
          <c:tx>
            <c:strRef>
              <c:f>Sheet1!$B$8</c:f>
              <c:strCache>
                <c:ptCount val="1"/>
                <c:pt idx="0">
                  <c:v>6 (Died)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cat>
            <c:strRef>
              <c:f>Sheet1!$C$1:$F$1</c:f>
              <c:strCache>
                <c:ptCount val="4"/>
                <c:pt idx="0">
                  <c:v>Year 2</c:v>
                </c:pt>
                <c:pt idx="1">
                  <c:v>Year 1</c:v>
                </c:pt>
                <c:pt idx="2">
                  <c:v>Week 6</c:v>
                </c:pt>
                <c:pt idx="3">
                  <c:v>Baseline</c:v>
                </c:pt>
              </c:strCache>
            </c:strRef>
          </c:cat>
          <c:val>
            <c:numRef>
              <c:f>Sheet1!$C$8:$F$8</c:f>
              <c:numCache>
                <c:formatCode>General</c:formatCode>
                <c:ptCount val="4"/>
                <c:pt idx="0">
                  <c:v>11.8</c:v>
                </c:pt>
                <c:pt idx="1">
                  <c:v>6.3</c:v>
                </c:pt>
                <c:pt idx="2">
                  <c:v>2.4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BF-42E0-BFC4-088F70CE2F80}"/>
            </c:ext>
          </c:extLst>
        </c:ser>
        <c:dLbls/>
        <c:gapWidth val="60"/>
        <c:overlap val="100"/>
        <c:ser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serLines>
        <c:axId val="133798144"/>
        <c:axId val="133804032"/>
      </c:barChart>
      <c:catAx>
        <c:axId val="1337981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04032"/>
        <c:crosses val="autoZero"/>
        <c:auto val="1"/>
        <c:lblAlgn val="ctr"/>
        <c:lblOffset val="100"/>
      </c:catAx>
      <c:valAx>
        <c:axId val="133804032"/>
        <c:scaling>
          <c:orientation val="minMax"/>
          <c:min val="0.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9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452112860892391"/>
          <c:y val="0.2351395994034351"/>
          <c:w val="0.15547887139107613"/>
          <c:h val="0.448254406081113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91A6D-3E2F-459E-83A1-9C086B6658BF}" type="datetimeFigureOut">
              <a:rPr lang="en-GB" smtClean="0"/>
              <a:pPr/>
              <a:t>12/06/2024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30801-6C2A-41FD-8B1A-956B0D4D2B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950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21F0-88EE-BE46-964B-EA01FB0821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38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outcome measure for the primary endpoint was Cerebrovascular Reactivity as determined by BOLD MRI response to a hypercapnic challenge at the end of the washout phase and each four weeks period of drug treatment while still on medication.</a:t>
            </a:r>
            <a:endParaRPr lang="en-GB" sz="1200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CVR was measured at 3 Tesla with two blocks of breathing 6% 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medical air for 3 minutes, alternating with medical air, delivered through an anaesthesia mask.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MRI data were processed centrally using standard operating procedures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primary endpoint CVR was assessed in normal appearing white matter.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D048C-5E6F-4CDE-89B7-07779B4BEF9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8146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 was assessed by daily telemetric monitoring. The BP monitoring device allowed for pulse wave analysis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calculation of central BP.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physicians adjusted the dosage of study drug aiming to lower SBP to below 140 and DBP to below 90.</a:t>
            </a: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BP lowering agents was done without washout.</a:t>
            </a: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returned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outpatient visits after washout and then every 4 weeks for the assessment of outcome measures and adverse events.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D048C-5E6F-4CDE-89B7-07779B4BEF9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3225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… </a:t>
            </a:r>
            <a:r>
              <a:rPr lang="de-DE" u="sng" dirty="0"/>
              <a:t>Change in CVR</a:t>
            </a:r>
            <a:r>
              <a:rPr lang="de-DE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was no significant difference in the treatment effects between amlodipine, losartan, and atenolol in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sporadic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SVD patients.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there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significant treatment effect in CADASIL patients, the global p value being 0.019.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CVR in CADASIL patients improved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amlodipine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compared with atenolol and with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losartan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compared with atenolol.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D048C-5E6F-4CDE-89B7-07779B4BEF9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6792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B7A09-7F0C-9B4D-B6C6-539E8455D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37FC63-B585-784A-A7A4-F5BF49EC0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CB596F-C5D6-4741-960C-C806522A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B66344-F5EF-5444-A6E3-EAAAF777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4862DD-4FFB-9944-B1C9-76B5AAAA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62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1BDE6B-74AC-8741-A3CD-5CDEFC01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7F7CC5-13BD-D24C-BED9-6E272DE0E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7BE550-3362-1E43-84DA-D862F850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C3035B-EEDD-9143-BBDB-CC464339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EE579-8514-7347-8D58-B0353C4F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09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BA0380-6F21-DD4A-9C15-C062D279C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0239BD-C4C0-6C40-ADF7-2E8A56999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19EAF2-9EDC-3E48-8EF3-53F283B1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A252F-8F28-314B-810B-9786DDF7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E1A8C1-255F-1A4C-8FF7-09704A03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29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5F592-A526-6A4A-B028-B541A7B0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69D69E-2A9B-3D45-B3F2-950562B88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0C6F0E-8336-F545-806F-BF915AC3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F65B8F-8A3F-0D47-B86E-3A4FC521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58E71C-B854-3648-8DCC-709436A7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36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E364F4-4B60-6447-B40E-E83CE3D2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C6EDD4-25AE-B841-98DC-7DEF54F8B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53323-6E44-2D48-B28B-F5472A3D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FBD3D7-C339-0741-93C5-F0F573B4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4400E-8DD3-B84A-A99F-A493DE49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0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09B05-EDB4-6C4C-9208-3FB4C7DC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22FB85-DDD4-7348-BA24-B1EE008A5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4BF3DB-07B4-E44A-B5DE-B60862637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39923E-0BDA-CD44-887D-9686B354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BA2457-0B3A-3A42-BF0C-BDA4D222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0EFAE6-581D-E841-A326-B751DEDE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16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B1FB0-9094-2D4B-AD56-DEB94BAE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EDCBF-1495-0144-A5F8-EA4E65A6B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C18BAA-0625-6C41-BEBC-110A8DBB7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CEE76CB-44EB-AE44-AB9D-ECE7C42BA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05E8AC-814A-D540-97FA-B307D2134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ECEEB7-E045-CC41-AC15-0FBFC55E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1E176E-E5F4-3548-A423-A22D7504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9EFC29-8B29-1041-A2BA-EB325F40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57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F7B7F-03A2-D044-878A-3407788E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0E8E72-AC97-2C41-9A41-5C03B040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ECB8E4-18CB-EC43-900A-6E85BF8B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24FA4C-0950-ED47-9FC3-DFB0EC4D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27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3D34DB8-FE10-A547-9302-757471A7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E8FEFB-C06D-104D-9120-937030B9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E7BB2C-7811-884C-A919-5614BED0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66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8E3678-6295-DD4D-8A2C-E989669F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314A67-2DBF-EB48-91BB-FA9824D5A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C9AFB8-614F-454A-B9EE-B460BDB2A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DD06A9-BF7F-F343-9D25-D924D2A2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D01827-5F78-6E40-BCA2-A7029733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BC6ADB-D81E-584F-86A8-5401DB15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03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FE692-D2D8-C24E-AE03-212E133D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295B532-3D7C-744D-8AF0-579D1F555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F42AAB-9D8E-3849-922D-7C8254CB7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374A3-23CE-3F48-87B6-9DE27287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2F7AB9-A202-764C-8381-7DC18FD2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BEA246-C582-8940-B0F1-D5E1B668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21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558077-5493-9340-AAA3-3D1DF2B2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1D6EB9-7B12-3349-9D06-B155B6F9D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3F5D4B-9082-274A-A314-5181928E8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92DB-184A-9B4D-B93B-F5042520BA8D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5C4AA-B9F9-9D47-B1FB-983E0F17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7DFE50-1B51-F44F-917A-F04C082D0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60C0-E4E0-5240-B9E4-73E86B475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8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.uk/imgres?imgurl=http://pn.bmj.com/content/8/4/222/F2.large.jpg&amp;imgrefurl=http://pn.bmj.com/content/8/4/222.full&amp;usg=__ScwpHbhQ1EO86qTll23RR70mWjw=&amp;h=1800&amp;w=1470&amp;sz=237&amp;hl=en&amp;start=10&amp;zoom=1&amp;tbnid=t1v2IYEYT8mOqM:&amp;tbnh=150&amp;tbnw=123&amp;ei=iliTTs3xDsao8APrnPk0&amp;prev=/search?q=mri+image+lacune&amp;um=1&amp;hl=en&amp;sa=N&amp;tbm=isch&amp;um=1&amp;itbs=1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3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AF6B5C9B-8964-05BF-6A5E-C0875D38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b="1" dirty="0">
                <a:solidFill>
                  <a:srgbClr val="FF0000"/>
                </a:solidFill>
              </a:rPr>
              <a:t>Trajectories and treatments for patients living with vascular dementia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623465-C7C1-9D58-C88F-4E0269602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8725" y="5284139"/>
            <a:ext cx="5541198" cy="999514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AD8BA8A5-9D53-4A3E-B8F1-4D6E36633744}"/>
              </a:ext>
            </a:extLst>
          </p:cNvPr>
          <p:cNvSpPr txBox="1">
            <a:spLocks/>
          </p:cNvSpPr>
          <p:nvPr/>
        </p:nvSpPr>
        <p:spPr>
          <a:xfrm>
            <a:off x="1347910" y="4231147"/>
            <a:ext cx="9222828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Fergus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Douba</a:t>
            </a:r>
            <a:r>
              <a:rPr lang="en-GB" sz="2400" dirty="0">
                <a:solidFill>
                  <a:schemeClr val="tx1"/>
                </a:solidFill>
                <a:latin typeface="Arial" panose="020B0604020202020204"/>
              </a:rPr>
              <a:t>l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71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C34386-63B8-434A-A9E6-26B888D910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41" y="334288"/>
            <a:ext cx="3674766" cy="2743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02B54-1741-FD48-A91E-E22DF89663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6466" y="3625585"/>
            <a:ext cx="1224136" cy="1435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4FF307-E654-0840-A705-EBA9CD4F1DE2}"/>
              </a:ext>
            </a:extLst>
          </p:cNvPr>
          <p:cNvSpPr txBox="1"/>
          <p:nvPr/>
        </p:nvSpPr>
        <p:spPr>
          <a:xfrm>
            <a:off x="2311216" y="5245099"/>
            <a:ext cx="2318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patients with stroke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Edinburgh and Nottingham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Wardlaw + Bath</a:t>
            </a:r>
          </a:p>
        </p:txBody>
      </p:sp>
      <p:pic>
        <p:nvPicPr>
          <p:cNvPr id="7" name="Picture 2" descr="C:\Users\fergus.doubal\AppData\Local\Microsoft\Windows\Temporary Internet Files\Content.IE5\IV2OPAPA\Blue_pill_container_spilled_icon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832" y="3778817"/>
            <a:ext cx="1340069" cy="97573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4191042" y="4288222"/>
            <a:ext cx="438361" cy="15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13626" y="4272457"/>
            <a:ext cx="438361" cy="15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29752" y="3778817"/>
            <a:ext cx="2078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Drugs tolerated well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Encouraging Brain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Imaging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1885" y="4932979"/>
            <a:ext cx="2259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Cilostazol and/or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Isosorbide mononitrate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6362" y="5394644"/>
            <a:ext cx="871804" cy="104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8109" y="386965"/>
            <a:ext cx="5389465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50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6362" y="6496689"/>
            <a:ext cx="26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Blair et al </a:t>
            </a:r>
            <a:r>
              <a:rPr lang="en-GB" sz="1200" dirty="0" err="1"/>
              <a:t>eClinicalMedicine</a:t>
            </a:r>
            <a:r>
              <a:rPr lang="en-GB" sz="1200" dirty="0"/>
              <a:t> 2019:11:34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7561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008"/>
    </mc:Choice>
    <mc:Fallback>
      <p:transition spd="slow" advTm="66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5975" y="294968"/>
            <a:ext cx="409889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D02B54-1741-FD48-A91E-E22DF89663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6466" y="3548907"/>
            <a:ext cx="1224136" cy="1435558"/>
          </a:xfrm>
          <a:prstGeom prst="rect">
            <a:avLst/>
          </a:prstGeom>
        </p:spPr>
      </p:pic>
      <p:pic>
        <p:nvPicPr>
          <p:cNvPr id="1026" name="Picture 2" descr="C:\Users\fergus.doubal\AppData\Local\Microsoft\Windows\Temporary Internet Files\Content.IE5\IV2OPAPA\Blue_pill_container_spilled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667" y="3805024"/>
            <a:ext cx="1340069" cy="9757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1631" y="5416251"/>
            <a:ext cx="737680" cy="1054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272" y="5174814"/>
            <a:ext cx="279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363 patients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lacunar stroke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centres across the 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8733" y="5070590"/>
            <a:ext cx="2385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Cilostazol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Isosorbide mononitrate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3637" y="3688507"/>
            <a:ext cx="27583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Feasibility, drug adherence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Recurrent stroke/MACE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Cognitive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impairment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Dependence</a:t>
            </a: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05866" y="4291781"/>
            <a:ext cx="5309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40794" y="4203290"/>
            <a:ext cx="383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8109" y="386965"/>
            <a:ext cx="5389465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50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66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248"/>
    </mc:Choice>
    <mc:Fallback>
      <p:transition spd="slow" advTm="30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003" y="4478673"/>
            <a:ext cx="10515600" cy="1819096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333333"/>
                </a:solidFill>
                <a:latin typeface="Guardian TextSans Web"/>
              </a:rPr>
              <a:t>Isosorbide</a:t>
            </a:r>
            <a:r>
              <a:rPr lang="en-GB" sz="2400" dirty="0">
                <a:solidFill>
                  <a:srgbClr val="333333"/>
                </a:solidFill>
                <a:latin typeface="Guardian TextSans Web"/>
              </a:rPr>
              <a:t> </a:t>
            </a:r>
            <a:r>
              <a:rPr lang="en-GB" sz="2400" dirty="0" err="1">
                <a:solidFill>
                  <a:srgbClr val="333333"/>
                </a:solidFill>
                <a:latin typeface="Guardian TextSans Web"/>
              </a:rPr>
              <a:t>mononitrate</a:t>
            </a:r>
            <a:r>
              <a:rPr lang="en-GB" sz="2400" dirty="0">
                <a:solidFill>
                  <a:srgbClr val="333333"/>
                </a:solidFill>
                <a:latin typeface="Guardian TextSans Web"/>
              </a:rPr>
              <a:t> reduced recurrent stroke and cognitive impairment, </a:t>
            </a:r>
          </a:p>
          <a:p>
            <a:r>
              <a:rPr lang="en-GB" sz="2400" dirty="0">
                <a:solidFill>
                  <a:srgbClr val="333333"/>
                </a:solidFill>
                <a:latin typeface="Guardian TextSans Web"/>
              </a:rPr>
              <a:t>Cilostazol reduced dependence, </a:t>
            </a:r>
          </a:p>
          <a:p>
            <a:r>
              <a:rPr lang="en-GB" sz="2400" dirty="0">
                <a:solidFill>
                  <a:srgbClr val="333333"/>
                </a:solidFill>
                <a:latin typeface="Guardian TextSans Web"/>
              </a:rPr>
              <a:t>ISMN-cilostazol reduced the composite of adverse vascular, dependence, and cognitive outcomes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787" y="596923"/>
            <a:ext cx="5380016" cy="3408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1376" y="596923"/>
            <a:ext cx="45148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18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1328"/>
    </mc:Choice>
    <mc:Fallback>
      <p:transition spd="slow" advTm="9132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5975" y="294968"/>
            <a:ext cx="409889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D02B54-1741-FD48-A91E-E22DF89663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6466" y="3548907"/>
            <a:ext cx="1224136" cy="1435558"/>
          </a:xfrm>
          <a:prstGeom prst="rect">
            <a:avLst/>
          </a:prstGeom>
        </p:spPr>
      </p:pic>
      <p:pic>
        <p:nvPicPr>
          <p:cNvPr id="1026" name="Picture 2" descr="C:\Users\fergus.doubal\AppData\Local\Microsoft\Windows\Temporary Internet Files\Content.IE5\IV2OPAPA\Blue_pill_container_spilled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667" y="3805024"/>
            <a:ext cx="1340069" cy="9757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90272" y="5174814"/>
            <a:ext cx="279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1300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patients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lacunar stroke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-26 centres across the 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8733" y="5070590"/>
            <a:ext cx="2385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Cilostazol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Isosorbide mononitrate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months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1719" y="3633109"/>
            <a:ext cx="2212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Cognitive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impairment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Recurrent stroke</a:t>
            </a: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05866" y="4291781"/>
            <a:ext cx="5309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40794" y="4203290"/>
            <a:ext cx="383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4A820E-A014-63D1-5EB1-1C15E565DE32}"/>
              </a:ext>
            </a:extLst>
          </p:cNvPr>
          <p:cNvSpPr txBox="1"/>
          <p:nvPr/>
        </p:nvSpPr>
        <p:spPr>
          <a:xfrm>
            <a:off x="5790506" y="1456026"/>
            <a:ext cx="105028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9E1E76-47A2-5DA3-B279-C6C75F81444E}"/>
              </a:ext>
            </a:extLst>
          </p:cNvPr>
          <p:cNvSpPr txBox="1"/>
          <p:nvPr/>
        </p:nvSpPr>
        <p:spPr>
          <a:xfrm>
            <a:off x="8064866" y="1413917"/>
            <a:ext cx="102944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10CAB7B-2F77-43B7-8EAC-EE62D8EBB123}"/>
              </a:ext>
            </a:extLst>
          </p:cNvPr>
          <p:cNvGrpSpPr/>
          <p:nvPr/>
        </p:nvGrpSpPr>
        <p:grpSpPr>
          <a:xfrm>
            <a:off x="8408176" y="4934520"/>
            <a:ext cx="2212913" cy="1209308"/>
            <a:chOff x="8408176" y="4934520"/>
            <a:chExt cx="2212913" cy="120930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82A7204-C79D-4CA7-966B-9624533C60D7}"/>
                </a:ext>
              </a:extLst>
            </p:cNvPr>
            <p:cNvSpPr/>
            <p:nvPr/>
          </p:nvSpPr>
          <p:spPr>
            <a:xfrm>
              <a:off x="8408176" y="4934520"/>
              <a:ext cx="2212913" cy="12093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B06BA31-DCEA-41A9-97FC-904CD3960EB7}"/>
                </a:ext>
              </a:extLst>
            </p:cNvPr>
            <p:cNvSpPr txBox="1"/>
            <p:nvPr/>
          </p:nvSpPr>
          <p:spPr>
            <a:xfrm>
              <a:off x="8620093" y="5246787"/>
              <a:ext cx="17890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</a:rPr>
                <a:t>LACI-COG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8074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248"/>
    </mc:Choice>
    <mc:Fallback>
      <p:transition spd="slow" advTm="30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xmlns="" id="{D874F168-1E49-4D2C-9DA0-5E81BD772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2055"/>
          <a:stretch/>
        </p:blipFill>
        <p:spPr>
          <a:xfrm>
            <a:off x="3376103" y="1537249"/>
            <a:ext cx="6508325" cy="4666888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2FCE95BC-B27F-46B4-8F6A-53CD20ED4E4D}"/>
              </a:ext>
            </a:extLst>
          </p:cNvPr>
          <p:cNvSpPr txBox="1"/>
          <p:nvPr/>
        </p:nvSpPr>
        <p:spPr>
          <a:xfrm>
            <a:off x="507527" y="229336"/>
            <a:ext cx="889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Exploiting cerebrovascular reactivity as a trial outcome measure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29F0060B-5EBC-4A64-A0CD-D62A5D5BB7F6}"/>
              </a:ext>
            </a:extLst>
          </p:cNvPr>
          <p:cNvSpPr txBox="1"/>
          <p:nvPr/>
        </p:nvSpPr>
        <p:spPr>
          <a:xfrm>
            <a:off x="835771" y="860386"/>
            <a:ext cx="111680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 BOLD MRI response to a hypercapnic challenge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B47F070E-84B9-4A3F-A94D-C057425AA832}"/>
              </a:ext>
            </a:extLst>
          </p:cNvPr>
          <p:cNvSpPr txBox="1"/>
          <p:nvPr/>
        </p:nvSpPr>
        <p:spPr>
          <a:xfrm>
            <a:off x="2715107" y="6441583"/>
            <a:ext cx="945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Kopczak et al.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 Stroke J 2022; Blair et al. </a:t>
            </a:r>
            <a:r>
              <a:rPr lang="da-DK" sz="1200" i="1" dirty="0">
                <a:latin typeface="Arial" panose="020B0604020202020204" pitchFamily="34" charset="0"/>
                <a:cs typeface="Arial" panose="020B0604020202020204" pitchFamily="34" charset="0"/>
              </a:rPr>
              <a:t>Cereb Circ Cogn Behav 2021</a:t>
            </a:r>
          </a:p>
          <a:p>
            <a:pPr algn="r"/>
            <a:r>
              <a:rPr lang="da-DK" sz="1200" i="1" dirty="0">
                <a:latin typeface="Arial" panose="020B0604020202020204" pitchFamily="34" charset="0"/>
                <a:cs typeface="Arial" panose="020B0604020202020204" pitchFamily="34" charset="0"/>
              </a:rPr>
              <a:t>Slide courtesy Anna Kopczak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xmlns="" id="{27FC10E6-1E56-4290-A244-3B357C721C0C}"/>
              </a:ext>
            </a:extLst>
          </p:cNvPr>
          <p:cNvSpPr txBox="1"/>
          <p:nvPr/>
        </p:nvSpPr>
        <p:spPr>
          <a:xfrm>
            <a:off x="9884733" y="3393543"/>
            <a:ext cx="2280691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Normal appearing </a:t>
            </a:r>
          </a:p>
          <a:p>
            <a:pPr algn="ctr" defTabSz="914377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white matter </a:t>
            </a:r>
          </a:p>
          <a:p>
            <a:pPr algn="ctr" defTabSz="914377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(NAWM)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xmlns="" id="{F4FCF4EE-BD57-4FBD-941B-D705B3251E41}"/>
              </a:ext>
            </a:extLst>
          </p:cNvPr>
          <p:cNvSpPr txBox="1"/>
          <p:nvPr/>
        </p:nvSpPr>
        <p:spPr>
          <a:xfrm>
            <a:off x="94352" y="6361478"/>
            <a:ext cx="581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1600" dirty="0">
                <a:solidFill>
                  <a:srgbClr val="AF0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  <a:r>
              <a:rPr lang="en-US" sz="1600" dirty="0">
                <a:solidFill>
                  <a:srgbClr val="868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-SVDs EU Horizon 2020 funded 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xmlns="" id="{1EC5ECF4-7F63-4D4D-8864-2F8FD3D5F5B6}"/>
              </a:ext>
            </a:extLst>
          </p:cNvPr>
          <p:cNvCxnSpPr/>
          <p:nvPr/>
        </p:nvCxnSpPr>
        <p:spPr>
          <a:xfrm>
            <a:off x="9292014" y="2611653"/>
            <a:ext cx="53682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BCAC8842-7898-4B9D-A8A9-28D1B313C189}"/>
              </a:ext>
            </a:extLst>
          </p:cNvPr>
          <p:cNvCxnSpPr/>
          <p:nvPr/>
        </p:nvCxnSpPr>
        <p:spPr>
          <a:xfrm>
            <a:off x="9374311" y="4993971"/>
            <a:ext cx="53682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EDCE8C6F-8D71-42C9-9293-26DBCCCD1EA4}"/>
              </a:ext>
            </a:extLst>
          </p:cNvPr>
          <p:cNvCxnSpPr/>
          <p:nvPr/>
        </p:nvCxnSpPr>
        <p:spPr>
          <a:xfrm>
            <a:off x="9829452" y="5002320"/>
            <a:ext cx="57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A661D239-07E3-448F-843F-5377F8AF921C}"/>
              </a:ext>
            </a:extLst>
          </p:cNvPr>
          <p:cNvCxnSpPr/>
          <p:nvPr/>
        </p:nvCxnSpPr>
        <p:spPr>
          <a:xfrm>
            <a:off x="9829452" y="2611653"/>
            <a:ext cx="57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8558CD16-16B0-4AD0-9000-79E1E0C9CFE3}"/>
              </a:ext>
            </a:extLst>
          </p:cNvPr>
          <p:cNvCxnSpPr>
            <a:cxnSpLocks/>
          </p:cNvCxnSpPr>
          <p:nvPr/>
        </p:nvCxnSpPr>
        <p:spPr>
          <a:xfrm rot="16200000">
            <a:off x="10110812" y="2911525"/>
            <a:ext cx="57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xmlns="" id="{FCCEE458-1F09-409A-A5E4-E9CFF6B20F94}"/>
              </a:ext>
            </a:extLst>
          </p:cNvPr>
          <p:cNvCxnSpPr>
            <a:cxnSpLocks/>
          </p:cNvCxnSpPr>
          <p:nvPr/>
        </p:nvCxnSpPr>
        <p:spPr>
          <a:xfrm rot="16200000">
            <a:off x="10102003" y="4714320"/>
            <a:ext cx="57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xmlns="" id="{20ED6DB3-32C1-476A-BB15-F218BCD5B1C1}"/>
              </a:ext>
            </a:extLst>
          </p:cNvPr>
          <p:cNvSpPr/>
          <p:nvPr/>
        </p:nvSpPr>
        <p:spPr>
          <a:xfrm rot="16200000">
            <a:off x="9264192" y="4897972"/>
            <a:ext cx="192000" cy="192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xmlns="" id="{926ABDB7-DDA3-409E-89CF-49B321E0E0F3}"/>
              </a:ext>
            </a:extLst>
          </p:cNvPr>
          <p:cNvSpPr/>
          <p:nvPr/>
        </p:nvSpPr>
        <p:spPr>
          <a:xfrm rot="16200000">
            <a:off x="9214117" y="2505051"/>
            <a:ext cx="192000" cy="192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xmlns="" val="332305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41E702D-6B35-490F-A409-84DAD9006F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029" y="1483162"/>
            <a:ext cx="11516628" cy="4524819"/>
          </a:xfrm>
          <a:prstGeom prst="rect">
            <a:avLst/>
          </a:prstGeom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xmlns="" id="{CA467716-9D42-4C15-9D14-0247234305B5}"/>
              </a:ext>
            </a:extLst>
          </p:cNvPr>
          <p:cNvSpPr txBox="1"/>
          <p:nvPr/>
        </p:nvSpPr>
        <p:spPr>
          <a:xfrm>
            <a:off x="307670" y="15517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xmlns="" id="{7C1CDB46-943E-4F4A-98F5-0D981C8DF611}"/>
              </a:ext>
            </a:extLst>
          </p:cNvPr>
          <p:cNvSpPr txBox="1"/>
          <p:nvPr/>
        </p:nvSpPr>
        <p:spPr>
          <a:xfrm>
            <a:off x="9939131" y="161033"/>
            <a:ext cx="225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2400" dirty="0">
                <a:solidFill>
                  <a:srgbClr val="AF0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  <a:r>
              <a:rPr lang="en-US" sz="2400" dirty="0">
                <a:solidFill>
                  <a:srgbClr val="868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-SVDs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F71F22-D0FE-EAC5-B22C-E7B912E9A544}"/>
              </a:ext>
            </a:extLst>
          </p:cNvPr>
          <p:cNvSpPr txBox="1"/>
          <p:nvPr/>
        </p:nvSpPr>
        <p:spPr>
          <a:xfrm>
            <a:off x="2114550" y="622935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N=105</a:t>
            </a:r>
          </a:p>
        </p:txBody>
      </p:sp>
    </p:spTree>
    <p:extLst>
      <p:ext uri="{BB962C8B-B14F-4D97-AF65-F5344CB8AC3E}">
        <p14:creationId xmlns:p14="http://schemas.microsoft.com/office/powerpoint/2010/main" xmlns="" val="264330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>
            <a:extLst>
              <a:ext uri="{FF2B5EF4-FFF2-40B4-BE49-F238E27FC236}">
                <a16:creationId xmlns:a16="http://schemas.microsoft.com/office/drawing/2014/main" xmlns="" id="{7E0D049C-7C04-4535-B044-1F9E1D558D8B}"/>
              </a:ext>
            </a:extLst>
          </p:cNvPr>
          <p:cNvSpPr txBox="1"/>
          <p:nvPr/>
        </p:nvSpPr>
        <p:spPr>
          <a:xfrm>
            <a:off x="307670" y="1626919"/>
            <a:ext cx="111680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1867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efficacy analysis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5EEDB211-4DA5-4A23-823F-74F9477A8EF1}"/>
              </a:ext>
            </a:extLst>
          </p:cNvPr>
          <p:cNvGrpSpPr>
            <a:grpSpLocks noChangeAspect="1"/>
          </p:cNvGrpSpPr>
          <p:nvPr/>
        </p:nvGrpSpPr>
        <p:grpSpPr>
          <a:xfrm>
            <a:off x="3697398" y="1624619"/>
            <a:ext cx="4797203" cy="4248220"/>
            <a:chOff x="2691131" y="1325301"/>
            <a:chExt cx="4279579" cy="3789832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xmlns="" id="{A4A973DA-B700-433E-867A-5030213A8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1131" y="1325301"/>
              <a:ext cx="4239201" cy="3210969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xmlns="" id="{7E81EBD7-B19B-4250-AD3B-1C7E4A7DD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29155" y="4384547"/>
              <a:ext cx="3941555" cy="730586"/>
            </a:xfrm>
            <a:prstGeom prst="rect">
              <a:avLst/>
            </a:prstGeom>
          </p:spPr>
        </p:pic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0F869AC8-00CD-4A68-A50E-B51E923DAA49}"/>
              </a:ext>
            </a:extLst>
          </p:cNvPr>
          <p:cNvSpPr/>
          <p:nvPr/>
        </p:nvSpPr>
        <p:spPr>
          <a:xfrm>
            <a:off x="3146647" y="793622"/>
            <a:ext cx="613984" cy="68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xmlns="" id="{3B19C792-79B1-4FFA-9E14-32B0520D613A}"/>
              </a:ext>
            </a:extLst>
          </p:cNvPr>
          <p:cNvSpPr txBox="1"/>
          <p:nvPr/>
        </p:nvSpPr>
        <p:spPr>
          <a:xfrm>
            <a:off x="307670" y="155170"/>
            <a:ext cx="11080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Cerebrovascular Reactivity in CADASIL patients improved with both amlodipine </a:t>
            </a:r>
          </a:p>
          <a:p>
            <a:pPr defTabSz="914377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losartan compared with atenolol.  No effect in Sporadic SVD.</a:t>
            </a:r>
          </a:p>
        </p:txBody>
      </p:sp>
    </p:spTree>
    <p:extLst>
      <p:ext uri="{BB962C8B-B14F-4D97-AF65-F5344CB8AC3E}">
        <p14:creationId xmlns:p14="http://schemas.microsoft.com/office/powerpoint/2010/main" xmlns="" val="392727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72077-761B-E09B-BC17-385DABFB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Natural language processing can identify patients to recruit for trials.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A31414-262C-A212-77B2-3271E0D7FC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399" y="1949824"/>
            <a:ext cx="8607229" cy="357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C0ABEA-29B4-86A1-1A7D-9F991890F164}"/>
              </a:ext>
            </a:extLst>
          </p:cNvPr>
          <p:cNvSpPr txBox="1"/>
          <p:nvPr/>
        </p:nvSpPr>
        <p:spPr>
          <a:xfrm>
            <a:off x="1219200" y="6400800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</a:t>
            </a:r>
            <a:r>
              <a:rPr lang="en-US" dirty="0" err="1"/>
              <a:t>Whiteley</a:t>
            </a:r>
            <a:r>
              <a:rPr lang="en-US" dirty="0"/>
              <a:t> and team, 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xmlns="" val="805390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962251-49FD-A74E-9E6B-C1EB50810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0B1AA-7892-070D-1BDA-5FB48C35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2" y="50789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UNCOVER</a:t>
            </a:r>
            <a:r>
              <a:rPr lang="en-US" dirty="0">
                <a:solidFill>
                  <a:srgbClr val="FF0000"/>
                </a:solidFill>
              </a:rPr>
              <a:t> trial.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94F72E-5300-1899-A0CD-3EF61715E9B4}"/>
              </a:ext>
            </a:extLst>
          </p:cNvPr>
          <p:cNvSpPr txBox="1"/>
          <p:nvPr/>
        </p:nvSpPr>
        <p:spPr>
          <a:xfrm>
            <a:off x="6084092" y="1924095"/>
            <a:ext cx="50426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natural language processing to identify patients</a:t>
            </a:r>
          </a:p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1,069,391</a:t>
            </a:r>
            <a:r>
              <a:rPr lang="en-US" dirty="0"/>
              <a:t> scans from 651,025 people (2008-2018)</a:t>
            </a:r>
          </a:p>
          <a:p>
            <a:endParaRPr lang="en-US" dirty="0"/>
          </a:p>
          <a:p>
            <a:r>
              <a:rPr lang="en-US" dirty="0"/>
              <a:t>250k have SVD</a:t>
            </a:r>
          </a:p>
          <a:p>
            <a:endParaRPr lang="en-US" dirty="0"/>
          </a:p>
          <a:p>
            <a:r>
              <a:rPr lang="en-US" dirty="0"/>
              <a:t>Link with healthcare data to make sure covert</a:t>
            </a:r>
          </a:p>
          <a:p>
            <a:endParaRPr lang="en-US" dirty="0"/>
          </a:p>
          <a:p>
            <a:r>
              <a:rPr lang="en-US" dirty="0"/>
              <a:t>Invite to take part in trial – careful design of letter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2608BC-E2D6-DDE4-D14C-9733CB30B7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092" y="5194410"/>
            <a:ext cx="2882900" cy="115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472A51-44C5-3DAF-A884-647DDA8104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9605" y="2147887"/>
            <a:ext cx="3556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49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97066" y="2012950"/>
            <a:ext cx="6461584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263 invitations, 137 responses (rate=50%);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12% reported having SVD-specific services, 150 patients/year.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 (77%) believe there is a local unmet clinical need,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071" y="2265400"/>
            <a:ext cx="5032467" cy="2651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948" y="5545305"/>
            <a:ext cx="408271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137/260 Respondents from 45 countries</a:t>
            </a:r>
          </a:p>
        </p:txBody>
      </p:sp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xmlns="" id="{21DFAD85-44DB-1C25-A43D-0528A6A3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8683" y="227615"/>
            <a:ext cx="1510714" cy="15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B03C4A-7712-1BF5-741B-E216277805FB}"/>
              </a:ext>
            </a:extLst>
          </p:cNvPr>
          <p:cNvSpPr txBox="1"/>
          <p:nvPr/>
        </p:nvSpPr>
        <p:spPr>
          <a:xfrm>
            <a:off x="6082145" y="483523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F8088D-A01B-9E3C-C5AD-AEFB19685186}"/>
              </a:ext>
            </a:extLst>
          </p:cNvPr>
          <p:cNvSpPr txBox="1"/>
          <p:nvPr/>
        </p:nvSpPr>
        <p:spPr>
          <a:xfrm>
            <a:off x="9895281" y="1771925"/>
            <a:ext cx="170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Carmen Arteaga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E76E63-784E-783D-2D69-B96213CA129C}"/>
              </a:ext>
            </a:extLst>
          </p:cNvPr>
          <p:cNvSpPr txBox="1"/>
          <p:nvPr/>
        </p:nvSpPr>
        <p:spPr>
          <a:xfrm>
            <a:off x="702603" y="390562"/>
            <a:ext cx="6020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Survey of SVD clinics in practice</a:t>
            </a:r>
          </a:p>
          <a:p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8C089E-9AA6-6B80-EB66-A298159816A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68" r="24570" b="6768"/>
          <a:stretch/>
        </p:blipFill>
        <p:spPr>
          <a:xfrm>
            <a:off x="7843958" y="3763645"/>
            <a:ext cx="3266408" cy="2651004"/>
          </a:xfrm>
          <a:prstGeom prst="rect">
            <a:avLst/>
          </a:prstGeom>
        </p:spPr>
      </p:pic>
      <p:sp>
        <p:nvSpPr>
          <p:cNvPr id="11" name="Arrow: Bent-Up 10">
            <a:extLst>
              <a:ext uri="{FF2B5EF4-FFF2-40B4-BE49-F238E27FC236}">
                <a16:creationId xmlns:a16="http://schemas.microsoft.com/office/drawing/2014/main" xmlns="" id="{2120CCF6-2D7E-35B3-0B80-50E116248215}"/>
              </a:ext>
            </a:extLst>
          </p:cNvPr>
          <p:cNvSpPr/>
          <p:nvPr/>
        </p:nvSpPr>
        <p:spPr>
          <a:xfrm rot="5400000">
            <a:off x="6548876" y="4539961"/>
            <a:ext cx="546745" cy="59055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651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291" y="79491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0" y="2503488"/>
            <a:ext cx="1083568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Salary from NHS Lothian, University of Edinburgh and Scottish Government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Government/charity research grant funding trials/studies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Author ESO and AHA guidelines in SVD management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No commercial links</a:t>
            </a:r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EF315B-FE86-8E7D-6D5A-4B9EF4E25F6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59" r="46436"/>
          <a:stretch/>
        </p:blipFill>
        <p:spPr bwMode="auto">
          <a:xfrm>
            <a:off x="9732921" y="5156518"/>
            <a:ext cx="1529482" cy="131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 descr="Related image">
            <a:extLst>
              <a:ext uri="{FF2B5EF4-FFF2-40B4-BE49-F238E27FC236}">
                <a16:creationId xmlns:a16="http://schemas.microsoft.com/office/drawing/2014/main" xmlns="" id="{234CD20D-DC71-67BF-9478-0C31FAC5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17" y="5396548"/>
            <a:ext cx="2896792" cy="1315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504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489"/>
    </mc:Choice>
    <mc:Fallback>
      <p:transition spd="slow" advTm="1848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1A7233-ADEB-85F8-76F0-DC1117EF44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3519" y="2808499"/>
            <a:ext cx="2341881" cy="1116593"/>
          </a:xfrm>
          <a:prstGeom prst="rect">
            <a:avLst/>
          </a:prstGeom>
        </p:spPr>
      </p:pic>
      <p:pic>
        <p:nvPicPr>
          <p:cNvPr id="8" name="Picture 3" descr="CN078918_F_l2">
            <a:extLst>
              <a:ext uri="{FF2B5EF4-FFF2-40B4-BE49-F238E27FC236}">
                <a16:creationId xmlns:a16="http://schemas.microsoft.com/office/drawing/2014/main" xmlns="" id="{F21B2627-36E3-3C14-56C3-E3E85906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0845" y="1891304"/>
            <a:ext cx="1856262" cy="24048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785945-8C80-44BA-EC4B-E283994275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3812" y="2251443"/>
            <a:ext cx="1421081" cy="1662397"/>
          </a:xfrm>
          <a:prstGeom prst="rect">
            <a:avLst/>
          </a:prstGeom>
        </p:spPr>
      </p:pic>
      <p:pic>
        <p:nvPicPr>
          <p:cNvPr id="10" name="Picture 9" descr="Yellow-orange and white capsules">
            <a:extLst>
              <a:ext uri="{FF2B5EF4-FFF2-40B4-BE49-F238E27FC236}">
                <a16:creationId xmlns:a16="http://schemas.microsoft.com/office/drawing/2014/main" xmlns="" id="{46AE0ED2-DEEF-DE8B-D79F-6B6A64C41D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0512" y="2276067"/>
            <a:ext cx="2341881" cy="15610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17808C-2F40-9952-56ED-E94F7DF0D993}"/>
              </a:ext>
            </a:extLst>
          </p:cNvPr>
          <p:cNvSpPr txBox="1"/>
          <p:nvPr/>
        </p:nvSpPr>
        <p:spPr>
          <a:xfrm>
            <a:off x="934945" y="4474595"/>
            <a:ext cx="181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Conjoined nature</a:t>
            </a:r>
          </a:p>
          <a:p>
            <a:r>
              <a:rPr lang="en-US" dirty="0"/>
              <a:t> </a:t>
            </a:r>
            <a:r>
              <a:rPr lang="en-US" dirty="0" err="1"/>
              <a:t>VaD</a:t>
            </a:r>
            <a:r>
              <a:rPr lang="en-US" dirty="0"/>
              <a:t> and AD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79DE10-4F48-5693-0F32-E58EBAF27772}"/>
              </a:ext>
            </a:extLst>
          </p:cNvPr>
          <p:cNvSpPr txBox="1"/>
          <p:nvPr/>
        </p:nvSpPr>
        <p:spPr>
          <a:xfrm>
            <a:off x="3819303" y="4461895"/>
            <a:ext cx="2113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stroke cognitive</a:t>
            </a:r>
          </a:p>
          <a:p>
            <a:r>
              <a:rPr lang="en-US" dirty="0"/>
              <a:t> trajectories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044071-F52B-B777-B5A7-6C26124F7F4F}"/>
              </a:ext>
            </a:extLst>
          </p:cNvPr>
          <p:cNvSpPr txBox="1"/>
          <p:nvPr/>
        </p:nvSpPr>
        <p:spPr>
          <a:xfrm>
            <a:off x="6259043" y="4447291"/>
            <a:ext cx="2475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Novel treatments</a:t>
            </a:r>
          </a:p>
          <a:p>
            <a:r>
              <a:rPr lang="en-US" dirty="0"/>
              <a:t>LACI trials cilostazol/</a:t>
            </a:r>
          </a:p>
          <a:p>
            <a:r>
              <a:rPr lang="en-US" dirty="0"/>
              <a:t>Nitrates and approaches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DCFF7F-FF70-E366-D99D-94CC96C728FF}"/>
              </a:ext>
            </a:extLst>
          </p:cNvPr>
          <p:cNvSpPr txBox="1"/>
          <p:nvPr/>
        </p:nvSpPr>
        <p:spPr>
          <a:xfrm>
            <a:off x="9176559" y="4414249"/>
            <a:ext cx="221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Novel clinical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025A19-D299-FB3C-6371-DC4E0613E059}"/>
              </a:ext>
            </a:extLst>
          </p:cNvPr>
          <p:cNvSpPr txBox="1"/>
          <p:nvPr/>
        </p:nvSpPr>
        <p:spPr>
          <a:xfrm>
            <a:off x="9009639" y="6200775"/>
            <a:ext cx="211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41359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559"/>
    </mc:Choice>
    <mc:Fallback>
      <p:transition spd="slow" advTm="245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An approach to dementia (Small vessel disease)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Trajectories of post stroke cognition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Novel treatments – LACI stable of trials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Novel approaches - advanced brain MRI and NLP</a:t>
            </a:r>
          </a:p>
        </p:txBody>
      </p:sp>
    </p:spTree>
    <p:extLst>
      <p:ext uri="{BB962C8B-B14F-4D97-AF65-F5344CB8AC3E}">
        <p14:creationId xmlns:p14="http://schemas.microsoft.com/office/powerpoint/2010/main" xmlns="" val="92912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70" y="11668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An approach to dementia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0913" y="1417639"/>
            <a:ext cx="1686462" cy="1119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0913" y="2711385"/>
            <a:ext cx="719314" cy="869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6871" y="2711384"/>
            <a:ext cx="785558" cy="879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1053" y="2695519"/>
            <a:ext cx="1349298" cy="90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1343" y="2843581"/>
            <a:ext cx="1308358" cy="490634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>
            <a:off x="3203174" y="4821302"/>
            <a:ext cx="5785652" cy="1048215"/>
          </a:xfrm>
          <a:prstGeom prst="triangle">
            <a:avLst>
              <a:gd name="adj" fmla="val 0"/>
            </a:avLst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/>
        </p:nvSpPr>
        <p:spPr>
          <a:xfrm rot="10800000">
            <a:off x="3281343" y="4550108"/>
            <a:ext cx="5785652" cy="1048215"/>
          </a:xfrm>
          <a:prstGeom prst="triangle">
            <a:avLst>
              <a:gd name="adj" fmla="val 0"/>
            </a:avLst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3639" y="6198143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Alzheimer’s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8931" y="618227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Vascular disease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BE5250-0E90-FB6B-80A5-8F2D1F2BD28E}"/>
              </a:ext>
            </a:extLst>
          </p:cNvPr>
          <p:cNvGrpSpPr/>
          <p:nvPr/>
        </p:nvGrpSpPr>
        <p:grpSpPr>
          <a:xfrm>
            <a:off x="9475470" y="3590692"/>
            <a:ext cx="2658287" cy="2591586"/>
            <a:chOff x="9475470" y="3590692"/>
            <a:chExt cx="2658287" cy="259158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68D67762-3A33-0CB4-C329-8AB30B2B90B0}"/>
                </a:ext>
              </a:extLst>
            </p:cNvPr>
            <p:cNvCxnSpPr/>
            <p:nvPr/>
          </p:nvCxnSpPr>
          <p:spPr>
            <a:xfrm flipV="1">
              <a:off x="9475470" y="4171950"/>
              <a:ext cx="834390" cy="20103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F695A4E-76E9-D491-7584-0942722E81EB}"/>
                </a:ext>
              </a:extLst>
            </p:cNvPr>
            <p:cNvSpPr txBox="1"/>
            <p:nvPr/>
          </p:nvSpPr>
          <p:spPr>
            <a:xfrm>
              <a:off x="10309860" y="3590692"/>
              <a:ext cx="1823897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Definitions vary</a:t>
              </a:r>
            </a:p>
            <a:p>
              <a:r>
                <a:rPr lang="en-US" dirty="0"/>
                <a:t>DSM V </a:t>
              </a:r>
            </a:p>
            <a:p>
              <a:r>
                <a:rPr lang="en-US" dirty="0"/>
                <a:t>Major cognitive</a:t>
              </a:r>
            </a:p>
            <a:p>
              <a:r>
                <a:rPr lang="en-US" dirty="0"/>
                <a:t> disorder</a:t>
              </a:r>
            </a:p>
            <a:p>
              <a:r>
                <a:rPr lang="en-US" dirty="0"/>
                <a:t>Pragmatic</a:t>
              </a:r>
            </a:p>
            <a:p>
              <a:r>
                <a:rPr lang="en-US" dirty="0"/>
                <a:t>	Post stroke</a:t>
              </a:r>
            </a:p>
            <a:p>
              <a:r>
                <a:rPr lang="en-US" dirty="0"/>
                <a:t>	Small vessel </a:t>
              </a:r>
            </a:p>
            <a:p>
              <a:r>
                <a:rPr lang="en-US" dirty="0"/>
                <a:t>	disease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893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>
                <a:solidFill>
                  <a:srgbClr val="FF0000"/>
                </a:solidFill>
              </a:rPr>
              <a:t>Cerebral small vessel disease is seen on brain scans and causes stroke and dementia. </a:t>
            </a:r>
          </a:p>
        </p:txBody>
      </p:sp>
      <p:pic>
        <p:nvPicPr>
          <p:cNvPr id="49154" name="Picture 3" descr="GS031002GR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67724" y="2132865"/>
            <a:ext cx="1415419" cy="158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8" descr="CN108657_F_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19290" y="2133609"/>
            <a:ext cx="12366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6" name="Group 5"/>
          <p:cNvGrpSpPr>
            <a:grpSpLocks/>
          </p:cNvGrpSpPr>
          <p:nvPr/>
        </p:nvGrpSpPr>
        <p:grpSpPr bwMode="auto">
          <a:xfrm>
            <a:off x="6600057" y="2132856"/>
            <a:ext cx="1656184" cy="1584176"/>
            <a:chOff x="2341" y="1487"/>
            <a:chExt cx="1452" cy="1446"/>
          </a:xfrm>
        </p:grpSpPr>
        <p:pic>
          <p:nvPicPr>
            <p:cNvPr id="49168" name="Picture 6" descr="Jackson2-D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" y="1487"/>
              <a:ext cx="1452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5191" name="Line 7"/>
            <p:cNvSpPr>
              <a:spLocks noChangeShapeType="1"/>
            </p:cNvSpPr>
            <p:nvPr/>
          </p:nvSpPr>
          <p:spPr bwMode="auto">
            <a:xfrm flipH="1">
              <a:off x="3338" y="2485"/>
              <a:ext cx="91" cy="4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5192" name="Line 8"/>
            <p:cNvSpPr>
              <a:spLocks noChangeShapeType="1"/>
            </p:cNvSpPr>
            <p:nvPr/>
          </p:nvSpPr>
          <p:spPr bwMode="auto">
            <a:xfrm flipH="1">
              <a:off x="3295" y="2530"/>
              <a:ext cx="90" cy="4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5193" name="Line 9"/>
            <p:cNvSpPr>
              <a:spLocks noChangeShapeType="1"/>
            </p:cNvSpPr>
            <p:nvPr/>
          </p:nvSpPr>
          <p:spPr bwMode="auto">
            <a:xfrm flipH="1">
              <a:off x="3430" y="2167"/>
              <a:ext cx="93" cy="4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5194" name="Line 10"/>
            <p:cNvSpPr>
              <a:spLocks noChangeShapeType="1"/>
            </p:cNvSpPr>
            <p:nvPr/>
          </p:nvSpPr>
          <p:spPr bwMode="auto">
            <a:xfrm flipH="1">
              <a:off x="2839" y="2485"/>
              <a:ext cx="93" cy="4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5195" name="Line 11"/>
            <p:cNvSpPr>
              <a:spLocks noChangeShapeType="1"/>
            </p:cNvSpPr>
            <p:nvPr/>
          </p:nvSpPr>
          <p:spPr bwMode="auto">
            <a:xfrm flipH="1">
              <a:off x="2796" y="2122"/>
              <a:ext cx="90" cy="4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9157" name="Picture 12" descr="ANd9GcTa6wdCgvBPtFut-WeBnHuyT8_PQfqwGL63cjW14a3fjsfOFu9nrVre1N8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5885" y="2116998"/>
            <a:ext cx="1311845" cy="16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197" name="Text Box 13"/>
          <p:cNvSpPr txBox="1">
            <a:spLocks noChangeArrowheads="1"/>
          </p:cNvSpPr>
          <p:nvPr/>
        </p:nvSpPr>
        <p:spPr bwMode="auto">
          <a:xfrm>
            <a:off x="1703391" y="37893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Calibri"/>
                <a:cs typeface="Arial" charset="0"/>
              </a:rPr>
              <a:t>White matter hyperintensities</a:t>
            </a:r>
          </a:p>
        </p:txBody>
      </p:sp>
      <p:sp>
        <p:nvSpPr>
          <p:cNvPr id="605198" name="Text Box 14"/>
          <p:cNvSpPr txBox="1">
            <a:spLocks noChangeArrowheads="1"/>
          </p:cNvSpPr>
          <p:nvPr/>
        </p:nvSpPr>
        <p:spPr bwMode="auto">
          <a:xfrm>
            <a:off x="3503619" y="3860807"/>
            <a:ext cx="9669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Calibri"/>
                <a:cs typeface="Arial" charset="0"/>
              </a:rPr>
              <a:t>Microbleeds</a:t>
            </a:r>
          </a:p>
        </p:txBody>
      </p:sp>
      <p:sp>
        <p:nvSpPr>
          <p:cNvPr id="605199" name="Text Box 15"/>
          <p:cNvSpPr txBox="1">
            <a:spLocks noChangeArrowheads="1"/>
          </p:cNvSpPr>
          <p:nvPr/>
        </p:nvSpPr>
        <p:spPr bwMode="auto">
          <a:xfrm>
            <a:off x="5303838" y="3860807"/>
            <a:ext cx="6866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>
                <a:solidFill>
                  <a:srgbClr val="000000"/>
                </a:solidFill>
                <a:latin typeface="Calibri"/>
                <a:cs typeface="Arial" charset="0"/>
              </a:rPr>
              <a:t>Lacunes</a:t>
            </a:r>
          </a:p>
        </p:txBody>
      </p:sp>
      <p:sp>
        <p:nvSpPr>
          <p:cNvPr id="605200" name="Text Box 16"/>
          <p:cNvSpPr txBox="1">
            <a:spLocks noChangeArrowheads="1"/>
          </p:cNvSpPr>
          <p:nvPr/>
        </p:nvSpPr>
        <p:spPr bwMode="auto">
          <a:xfrm>
            <a:off x="6600828" y="37893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Calibri"/>
                <a:cs typeface="Arial" charset="0"/>
              </a:rPr>
              <a:t>Enlarged perivascular space</a:t>
            </a:r>
          </a:p>
        </p:txBody>
      </p:sp>
      <p:sp>
        <p:nvSpPr>
          <p:cNvPr id="605202" name="AutoShape 18"/>
          <p:cNvSpPr>
            <a:spLocks/>
          </p:cNvSpPr>
          <p:nvPr/>
        </p:nvSpPr>
        <p:spPr bwMode="auto">
          <a:xfrm rot="16200000">
            <a:off x="5556254" y="624730"/>
            <a:ext cx="503237" cy="8208963"/>
          </a:xfrm>
          <a:prstGeom prst="leftBrace">
            <a:avLst>
              <a:gd name="adj1" fmla="val 0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605204" name="Text Box 20"/>
          <p:cNvSpPr txBox="1">
            <a:spLocks noChangeArrowheads="1"/>
          </p:cNvSpPr>
          <p:nvPr/>
        </p:nvSpPr>
        <p:spPr bwMode="auto">
          <a:xfrm>
            <a:off x="4463254" y="5249561"/>
            <a:ext cx="48239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cs typeface="Arial" charset="0"/>
              </a:rPr>
              <a:t>Doubles risk of stroke, dementia and death.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cs typeface="Arial" charset="0"/>
              </a:rPr>
              <a:t>Exact pathophysiology unknown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cs typeface="Arial" charset="0"/>
              </a:rPr>
              <a:t>No specific treatments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  <a:latin typeface="Calibri"/>
              <a:cs typeface="Arial" charset="0"/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cs typeface="Arial" charset="0"/>
              </a:rPr>
              <a:t>SVD and stroke main drivers of vascular dementia</a:t>
            </a:r>
          </a:p>
        </p:txBody>
      </p:sp>
      <p:pic>
        <p:nvPicPr>
          <p:cNvPr id="49165" name="Picture 21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72269" y="2132865"/>
            <a:ext cx="1319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07" name="Text Box 23"/>
          <p:cNvSpPr txBox="1">
            <a:spLocks noChangeArrowheads="1"/>
          </p:cNvSpPr>
          <p:nvPr/>
        </p:nvSpPr>
        <p:spPr bwMode="auto">
          <a:xfrm>
            <a:off x="8472492" y="3860808"/>
            <a:ext cx="1729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Calibri"/>
              </a:rPr>
              <a:t>Recent small subcortical </a:t>
            </a:r>
          </a:p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latin typeface="Calibri"/>
              </a:rPr>
              <a:t> infarct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96DAFF-3074-0E8B-6B91-89EBD2E2DFE2}"/>
              </a:ext>
            </a:extLst>
          </p:cNvPr>
          <p:cNvSpPr txBox="1"/>
          <p:nvPr/>
        </p:nvSpPr>
        <p:spPr>
          <a:xfrm>
            <a:off x="300445" y="6518365"/>
            <a:ext cx="379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Debette et al JAMA </a:t>
            </a:r>
            <a:r>
              <a:rPr lang="en-GB" dirty="0" err="1"/>
              <a:t>Neurol</a:t>
            </a:r>
            <a:r>
              <a:rPr lang="en-GB" dirty="0"/>
              <a:t> 2019;76:81</a:t>
            </a:r>
          </a:p>
        </p:txBody>
      </p:sp>
    </p:spTree>
    <p:extLst>
      <p:ext uri="{BB962C8B-B14F-4D97-AF65-F5344CB8AC3E}">
        <p14:creationId xmlns:p14="http://schemas.microsoft.com/office/powerpoint/2010/main" xmlns="" val="72805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E7F60-86CF-0120-2949-4FD375C9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970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Trajectories of post stroke cognitive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function hitherto unknown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990823-A667-5F80-9CFA-D06E068CC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24421"/>
            <a:ext cx="1969272" cy="80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3EB962-6D1D-AAF9-913F-96B8A7289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618" y="5924893"/>
            <a:ext cx="734114" cy="848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119D05-F169-D4DD-1153-AA68765DA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780" y="5913243"/>
            <a:ext cx="672818" cy="871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D19230-82B3-D0D6-A233-EB087E9A1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0588" y="5966830"/>
            <a:ext cx="1715320" cy="818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6E15FE-3AB3-B3E4-458B-33CC5A9DC7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9" r="15350"/>
          <a:stretch/>
        </p:blipFill>
        <p:spPr>
          <a:xfrm>
            <a:off x="7793589" y="6028641"/>
            <a:ext cx="1715320" cy="771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033CDA-5D44-9DB1-901F-6260D7DFDF9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5586" y="2146541"/>
            <a:ext cx="1550670" cy="173573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231C3D65-862B-A1C4-A10C-5EDCB881C58A}"/>
              </a:ext>
            </a:extLst>
          </p:cNvPr>
          <p:cNvSpPr/>
          <p:nvPr/>
        </p:nvSpPr>
        <p:spPr>
          <a:xfrm>
            <a:off x="982980" y="4777740"/>
            <a:ext cx="10226040" cy="308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BE2622-D6B2-CC9D-9C1D-287C1EA1026D}"/>
              </a:ext>
            </a:extLst>
          </p:cNvPr>
          <p:cNvSpPr txBox="1"/>
          <p:nvPr/>
        </p:nvSpPr>
        <p:spPr>
          <a:xfrm>
            <a:off x="1040130" y="4057650"/>
            <a:ext cx="86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stroke			Week 6					Year 1				Year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7083941-2DF8-ACA0-8449-0BAD00C52FC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2982" y="2605902"/>
            <a:ext cx="1349298" cy="901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91CCDC7-D852-C3DC-8BCD-8DBB3A4F10B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9970" y="2605902"/>
            <a:ext cx="1349298" cy="901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F406025-1EBB-BEB5-BDF6-CD5506A859B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75994" y="2605902"/>
            <a:ext cx="1349298" cy="901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A643261-B360-4923-C16B-D974D619A687}"/>
              </a:ext>
            </a:extLst>
          </p:cNvPr>
          <p:cNvSpPr txBox="1"/>
          <p:nvPr/>
        </p:nvSpPr>
        <p:spPr>
          <a:xfrm>
            <a:off x="1188720" y="456057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N=2441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DD93D32-D254-2E69-8239-1079394CC526}"/>
              </a:ext>
            </a:extLst>
          </p:cNvPr>
          <p:cNvSpPr txBox="1"/>
          <p:nvPr/>
        </p:nvSpPr>
        <p:spPr>
          <a:xfrm>
            <a:off x="720090" y="5840730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UK wide – 52 </a:t>
            </a:r>
            <a:r>
              <a:rPr lang="en-US" dirty="0" err="1"/>
              <a:t>centres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777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7571" y="6318119"/>
            <a:ext cx="10476411" cy="573398"/>
            <a:chOff x="147257" y="6217666"/>
            <a:chExt cx="8825795" cy="495275"/>
          </a:xfrm>
        </p:grpSpPr>
        <p:pic>
          <p:nvPicPr>
            <p:cNvPr id="13" name="Picture 1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659" r="46436"/>
            <a:stretch/>
          </p:blipFill>
          <p:spPr bwMode="auto">
            <a:xfrm>
              <a:off x="4605208" y="6217666"/>
              <a:ext cx="635067" cy="4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8" descr="Related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1502" y="6279146"/>
              <a:ext cx="890137" cy="381725"/>
            </a:xfrm>
            <a:prstGeom prst="rect">
              <a:avLst/>
            </a:prstGeom>
            <a:noFill/>
          </p:spPr>
        </p:pic>
        <p:pic>
          <p:nvPicPr>
            <p:cNvPr id="15" name="Picture 10" descr="Related im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257" y="6262977"/>
              <a:ext cx="911923" cy="414062"/>
            </a:xfrm>
            <a:prstGeom prst="rect">
              <a:avLst/>
            </a:prstGeom>
            <a:noFill/>
          </p:spPr>
        </p:pic>
        <p:pic>
          <p:nvPicPr>
            <p:cNvPr id="16" name="Picture 12" descr="Related image"/>
            <p:cNvPicPr>
              <a:picLocks noChangeAspect="1" noChangeArrowheads="1"/>
            </p:cNvPicPr>
            <p:nvPr/>
          </p:nvPicPr>
          <p:blipFill>
            <a:blip r:embed="rId5" cstate="print"/>
            <a:srcRect b="25486"/>
            <a:stretch>
              <a:fillRect/>
            </a:stretch>
          </p:blipFill>
          <p:spPr bwMode="auto">
            <a:xfrm>
              <a:off x="8074690" y="6321030"/>
              <a:ext cx="898362" cy="297956"/>
            </a:xfrm>
            <a:prstGeom prst="rect">
              <a:avLst/>
            </a:prstGeom>
            <a:noFill/>
          </p:spPr>
        </p:pic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2030"/>
            <a:stretch/>
          </p:blipFill>
          <p:spPr bwMode="auto">
            <a:xfrm>
              <a:off x="6021652" y="6352190"/>
              <a:ext cx="1032360" cy="23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Related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318" y="6348152"/>
              <a:ext cx="916022" cy="243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Related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146" y="6284491"/>
              <a:ext cx="494368" cy="371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Related imag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150" y="6333293"/>
              <a:ext cx="784404" cy="27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478" y="6282037"/>
              <a:ext cx="751886" cy="37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Image result for university of oxford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777" y="6271362"/>
              <a:ext cx="397293" cy="397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2341388" y="222737"/>
            <a:ext cx="7793832" cy="5677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Results: Baseline data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35CD71D-902F-4FC4-A8DF-C66E9B32A2FF}"/>
              </a:ext>
            </a:extLst>
          </p:cNvPr>
          <p:cNvGrpSpPr/>
          <p:nvPr/>
        </p:nvGrpSpPr>
        <p:grpSpPr>
          <a:xfrm>
            <a:off x="289932" y="1361372"/>
            <a:ext cx="6300883" cy="3922055"/>
            <a:chOff x="-404041" y="-1488237"/>
            <a:chExt cx="7359529" cy="45530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EEEB957-CE8E-4E70-9E7B-7B2C9758C5AD}"/>
                </a:ext>
              </a:extLst>
            </p:cNvPr>
            <p:cNvSpPr txBox="1"/>
            <p:nvPr/>
          </p:nvSpPr>
          <p:spPr>
            <a:xfrm>
              <a:off x="323870" y="-1488237"/>
              <a:ext cx="5838490" cy="715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67996" tIns="167996" rIns="167996" bIns="167996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venir Next"/>
                </a:rPr>
                <a:t>Age</a:t>
              </a: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venir Next"/>
                </a:rPr>
                <a:t> : M= 68.2 (SD 13.5) Range 19-97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24D921C-3631-4E8D-85B6-0159FC096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8621" y="1070987"/>
              <a:ext cx="2168274" cy="199381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405D994-276B-4744-AE16-84480F88884C}"/>
                </a:ext>
              </a:extLst>
            </p:cNvPr>
            <p:cNvSpPr txBox="1"/>
            <p:nvPr/>
          </p:nvSpPr>
          <p:spPr>
            <a:xfrm>
              <a:off x="4531432" y="584362"/>
              <a:ext cx="2424056" cy="35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Capacity to consent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A3B1E96E-4738-4722-A8D8-4959DD52E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92091" y="1130282"/>
              <a:ext cx="2168274" cy="191766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6ACD478-CAFE-46D7-B9E8-A073D0B70A4A}"/>
                </a:ext>
              </a:extLst>
            </p:cNvPr>
            <p:cNvSpPr txBox="1"/>
            <p:nvPr/>
          </p:nvSpPr>
          <p:spPr>
            <a:xfrm>
              <a:off x="2255739" y="600323"/>
              <a:ext cx="1702661" cy="377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Stroke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subtype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8AD36622-C202-43A3-B996-A8E829B4E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22" y="1206857"/>
              <a:ext cx="1421436" cy="156964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15A0737E-8B4B-4729-B077-6C04BC102C04}"/>
                </a:ext>
              </a:extLst>
            </p:cNvPr>
            <p:cNvSpPr txBox="1"/>
            <p:nvPr/>
          </p:nvSpPr>
          <p:spPr>
            <a:xfrm>
              <a:off x="-404041" y="2270772"/>
              <a:ext cx="776873" cy="41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4F5FD4D-3ADF-4250-9040-00B9B2219D38}"/>
                </a:ext>
              </a:extLst>
            </p:cNvPr>
            <p:cNvSpPr txBox="1"/>
            <p:nvPr/>
          </p:nvSpPr>
          <p:spPr>
            <a:xfrm>
              <a:off x="1294735" y="2289657"/>
              <a:ext cx="881038" cy="377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BCC7C67-2AAD-4D86-83C8-14E3E9885007}"/>
                </a:ext>
              </a:extLst>
            </p:cNvPr>
            <p:cNvSpPr txBox="1"/>
            <p:nvPr/>
          </p:nvSpPr>
          <p:spPr>
            <a:xfrm>
              <a:off x="285853" y="600323"/>
              <a:ext cx="778255" cy="377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Sex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2958" y="5501619"/>
            <a:ext cx="571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Comparable with UK National Stroke Audit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FF9AA9-46A2-4939-88EB-371B196344CB}"/>
              </a:ext>
            </a:extLst>
          </p:cNvPr>
          <p:cNvSpPr txBox="1"/>
          <p:nvPr/>
        </p:nvSpPr>
        <p:spPr>
          <a:xfrm>
            <a:off x="1007981" y="1895907"/>
            <a:ext cx="411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[3-13] days after stroke</a:t>
            </a:r>
          </a:p>
        </p:txBody>
      </p:sp>
      <p:pic>
        <p:nvPicPr>
          <p:cNvPr id="38" name="Picture 37" descr="Histogram for nihss0">
            <a:extLst>
              <a:ext uri="{FF2B5EF4-FFF2-40B4-BE49-F238E27FC236}">
                <a16:creationId xmlns:a16="http://schemas.microsoft.com/office/drawing/2014/main" xmlns="" id="{2B71FB8C-C489-47C6-AE6C-0D6DA7312765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" t="5543" r="1053" b="1996"/>
          <a:stretch/>
        </p:blipFill>
        <p:spPr bwMode="auto">
          <a:xfrm>
            <a:off x="6338957" y="1238735"/>
            <a:ext cx="5674629" cy="2444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1200991-79EC-4777-B675-57983BEE89F6}"/>
              </a:ext>
            </a:extLst>
          </p:cNvPr>
          <p:cNvSpPr txBox="1"/>
          <p:nvPr/>
        </p:nvSpPr>
        <p:spPr>
          <a:xfrm>
            <a:off x="7859624" y="904754"/>
            <a:ext cx="3513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Baseline NIHSS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A8DB29-39C2-487F-ACA6-086402DD4ED6}"/>
              </a:ext>
            </a:extLst>
          </p:cNvPr>
          <p:cNvSpPr txBox="1"/>
          <p:nvPr/>
        </p:nvSpPr>
        <p:spPr>
          <a:xfrm>
            <a:off x="9662539" y="131802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610" y="467798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96655" y="3614222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34616" y="336184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2601" y="481360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83501" y="3675777"/>
            <a:ext cx="3547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Spread of stroke severities but mainly mild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044B02-AEA0-C17B-1B5D-F08ECB17CC21}"/>
              </a:ext>
            </a:extLst>
          </p:cNvPr>
          <p:cNvSpPr txBox="1"/>
          <p:nvPr/>
        </p:nvSpPr>
        <p:spPr>
          <a:xfrm>
            <a:off x="7376961" y="4536603"/>
            <a:ext cx="1574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Standard vascular risk factors</a:t>
            </a:r>
          </a:p>
        </p:txBody>
      </p:sp>
    </p:spTree>
    <p:extLst>
      <p:ext uri="{BB962C8B-B14F-4D97-AF65-F5344CB8AC3E}">
        <p14:creationId xmlns:p14="http://schemas.microsoft.com/office/powerpoint/2010/main" xmlns="" val="104763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E1B3F28-5F19-4E01-9305-8731BC07BF3D}"/>
              </a:ext>
            </a:extLst>
          </p:cNvPr>
          <p:cNvGrpSpPr/>
          <p:nvPr/>
        </p:nvGrpSpPr>
        <p:grpSpPr>
          <a:xfrm>
            <a:off x="345069" y="1325627"/>
            <a:ext cx="7991475" cy="5115936"/>
            <a:chOff x="345069" y="1325627"/>
            <a:chExt cx="7991475" cy="5115936"/>
          </a:xfrm>
        </p:grpSpPr>
        <p:graphicFrame>
          <p:nvGraphicFramePr>
            <p:cNvPr id="25" name="Chart 24">
              <a:extLst>
                <a:ext uri="{FF2B5EF4-FFF2-40B4-BE49-F238E27FC236}">
                  <a16:creationId xmlns:a16="http://schemas.microsoft.com/office/drawing/2014/main" xmlns="" id="{B07A0D50-BFD6-6CFC-2C17-88C5EA9B2FC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45069" y="1355213"/>
            <a:ext cx="7991475" cy="5086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793AD42-E63B-422F-9DDF-30DE37B14264}"/>
                </a:ext>
              </a:extLst>
            </p:cNvPr>
            <p:cNvSpPr txBox="1"/>
            <p:nvPr/>
          </p:nvSpPr>
          <p:spPr>
            <a:xfrm>
              <a:off x="2203527" y="1370783"/>
              <a:ext cx="80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normal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494B47A-391F-4C07-BE07-DF951E7BF55A}"/>
                </a:ext>
              </a:extLst>
            </p:cNvPr>
            <p:cNvSpPr txBox="1"/>
            <p:nvPr/>
          </p:nvSpPr>
          <p:spPr>
            <a:xfrm>
              <a:off x="4879539" y="1356702"/>
              <a:ext cx="622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MCI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04CFC88-5374-4FE1-B5C3-21C9CC13615D}"/>
                </a:ext>
              </a:extLst>
            </p:cNvPr>
            <p:cNvSpPr txBox="1"/>
            <p:nvPr/>
          </p:nvSpPr>
          <p:spPr>
            <a:xfrm>
              <a:off x="6126506" y="1325627"/>
              <a:ext cx="10303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dementia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Left Brace 36">
              <a:extLst>
                <a:ext uri="{FF2B5EF4-FFF2-40B4-BE49-F238E27FC236}">
                  <a16:creationId xmlns:a16="http://schemas.microsoft.com/office/drawing/2014/main" xmlns="" id="{E30CAC98-B297-4698-88D4-2A9FFF0713C8}"/>
                </a:ext>
              </a:extLst>
            </p:cNvPr>
            <p:cNvSpPr/>
            <p:nvPr/>
          </p:nvSpPr>
          <p:spPr>
            <a:xfrm rot="5400000">
              <a:off x="5031325" y="608687"/>
              <a:ext cx="136719" cy="1992630"/>
            </a:xfrm>
            <a:prstGeom prst="leftBrace">
              <a:avLst>
                <a:gd name="adj1" fmla="val 8333"/>
                <a:gd name="adj2" fmla="val 4264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xmlns="" id="{0F7A89B9-C2E3-4F43-9133-43D84217347B}"/>
                </a:ext>
              </a:extLst>
            </p:cNvPr>
            <p:cNvSpPr/>
            <p:nvPr/>
          </p:nvSpPr>
          <p:spPr>
            <a:xfrm rot="5400000">
              <a:off x="6396003" y="1228726"/>
              <a:ext cx="184795" cy="746919"/>
            </a:xfrm>
            <a:prstGeom prst="leftBrace">
              <a:avLst>
                <a:gd name="adj1" fmla="val 8333"/>
                <a:gd name="adj2" fmla="val 4264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3A78016-DED6-49A2-9BD5-D746125F0363}"/>
                </a:ext>
              </a:extLst>
            </p:cNvPr>
            <p:cNvSpPr txBox="1"/>
            <p:nvPr/>
          </p:nvSpPr>
          <p:spPr>
            <a:xfrm>
              <a:off x="7385057" y="3554659"/>
              <a:ext cx="61266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(Mild)   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465628" y="291659"/>
            <a:ext cx="8973051" cy="567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DSM-5 Cog-7 outcome: up to 2 years: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A0F989-3184-4FF1-A0E3-63DCABA449F1}"/>
              </a:ext>
            </a:extLst>
          </p:cNvPr>
          <p:cNvSpPr txBox="1"/>
          <p:nvPr/>
        </p:nvSpPr>
        <p:spPr>
          <a:xfrm>
            <a:off x="504928" y="2137188"/>
            <a:ext cx="5245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2437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2436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2415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2280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76AF4CE-D156-49B4-B163-73DBD9CBB1CB}"/>
              </a:ext>
            </a:extLst>
          </p:cNvPr>
          <p:cNvGrpSpPr/>
          <p:nvPr/>
        </p:nvGrpSpPr>
        <p:grpSpPr>
          <a:xfrm>
            <a:off x="436845" y="1297799"/>
            <a:ext cx="7991475" cy="5091672"/>
            <a:chOff x="2697437" y="1355213"/>
            <a:chExt cx="7991475" cy="50916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3A28040-F10B-430F-8E0B-76D309F7B97F}"/>
                </a:ext>
              </a:extLst>
            </p:cNvPr>
            <p:cNvGrpSpPr/>
            <p:nvPr/>
          </p:nvGrpSpPr>
          <p:grpSpPr>
            <a:xfrm>
              <a:off x="2697437" y="1355213"/>
              <a:ext cx="7991475" cy="5091672"/>
              <a:chOff x="274252" y="1319619"/>
              <a:chExt cx="7991475" cy="509167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F7766CA9-3C68-4C29-B8E5-D8FCA580625C}"/>
                  </a:ext>
                </a:extLst>
              </p:cNvPr>
              <p:cNvGrpSpPr/>
              <p:nvPr/>
            </p:nvGrpSpPr>
            <p:grpSpPr>
              <a:xfrm>
                <a:off x="274252" y="1390367"/>
                <a:ext cx="7991475" cy="5020924"/>
                <a:chOff x="1798245" y="1390367"/>
                <a:chExt cx="7991475" cy="5020924"/>
              </a:xfrm>
            </p:grpSpPr>
            <p:graphicFrame>
              <p:nvGraphicFramePr>
                <p:cNvPr id="18" name="Chart 17">
                  <a:extLst>
                    <a:ext uri="{FF2B5EF4-FFF2-40B4-BE49-F238E27FC236}">
                      <a16:creationId xmlns:a16="http://schemas.microsoft.com/office/drawing/2014/main" xmlns="" id="{0D90DE04-6824-48A1-BF78-5D0082B16062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798245" y="1390367"/>
                <a:ext cx="7991475" cy="502092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xmlns="" id="{2323EF06-E1C1-48AB-8174-5E759DC081C8}"/>
                    </a:ext>
                  </a:extLst>
                </p:cNvPr>
                <p:cNvGrpSpPr/>
                <p:nvPr/>
              </p:nvGrpSpPr>
              <p:grpSpPr>
                <a:xfrm>
                  <a:off x="2282214" y="6023133"/>
                  <a:ext cx="6349904" cy="386636"/>
                  <a:chOff x="3031224" y="6368061"/>
                  <a:chExt cx="7395181" cy="379141"/>
                </a:xfrm>
              </p:grpSpPr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xmlns="" id="{445D4219-3848-46D5-87AB-D2E80930C457}"/>
                      </a:ext>
                    </a:extLst>
                  </p:cNvPr>
                  <p:cNvSpPr txBox="1"/>
                  <p:nvPr/>
                </p:nvSpPr>
                <p:spPr>
                  <a:xfrm>
                    <a:off x="9606472" y="6368061"/>
                    <a:ext cx="819933" cy="36217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100%</a:t>
                    </a:r>
                  </a:p>
                </p:txBody>
              </p:sp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xmlns="" id="{972B4ABF-D944-40E6-8B58-06145A312207}"/>
                      </a:ext>
                    </a:extLst>
                  </p:cNvPr>
                  <p:cNvSpPr txBox="1"/>
                  <p:nvPr/>
                </p:nvSpPr>
                <p:spPr>
                  <a:xfrm>
                    <a:off x="3031224" y="6385030"/>
                    <a:ext cx="683651" cy="36217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50%</a:t>
                    </a: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CB5863C-BF1C-4743-9AA5-1D56FA76F87C}"/>
                  </a:ext>
                </a:extLst>
              </p:cNvPr>
              <p:cNvSpPr txBox="1"/>
              <p:nvPr/>
            </p:nvSpPr>
            <p:spPr>
              <a:xfrm>
                <a:off x="3378399" y="1341514"/>
                <a:ext cx="6221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MCI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D7103C4B-CC76-45F0-9225-CD37173B3690}"/>
                  </a:ext>
                </a:extLst>
              </p:cNvPr>
              <p:cNvSpPr txBox="1"/>
              <p:nvPr/>
            </p:nvSpPr>
            <p:spPr>
              <a:xfrm>
                <a:off x="5702894" y="1319619"/>
                <a:ext cx="10303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dementia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Left Brace 28">
                <a:extLst>
                  <a:ext uri="{FF2B5EF4-FFF2-40B4-BE49-F238E27FC236}">
                    <a16:creationId xmlns:a16="http://schemas.microsoft.com/office/drawing/2014/main" xmlns="" id="{CC1D01C5-218C-44CE-AD4F-57D7A9F1CA8E}"/>
                  </a:ext>
                </a:extLst>
              </p:cNvPr>
              <p:cNvSpPr/>
              <p:nvPr/>
            </p:nvSpPr>
            <p:spPr>
              <a:xfrm rot="5400000">
                <a:off x="3281477" y="-294396"/>
                <a:ext cx="193845" cy="3825543"/>
              </a:xfrm>
              <a:prstGeom prst="leftBrace">
                <a:avLst>
                  <a:gd name="adj1" fmla="val 8333"/>
                  <a:gd name="adj2" fmla="val 4264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Left Brace 29">
                <a:extLst>
                  <a:ext uri="{FF2B5EF4-FFF2-40B4-BE49-F238E27FC236}">
                    <a16:creationId xmlns:a16="http://schemas.microsoft.com/office/drawing/2014/main" xmlns="" id="{3B4AB094-91F9-4AFE-95B3-1752E7C634E9}"/>
                  </a:ext>
                </a:extLst>
              </p:cNvPr>
              <p:cNvSpPr/>
              <p:nvPr/>
            </p:nvSpPr>
            <p:spPr>
              <a:xfrm rot="5400000">
                <a:off x="5966554" y="886374"/>
                <a:ext cx="193846" cy="1451885"/>
              </a:xfrm>
              <a:prstGeom prst="leftBrace">
                <a:avLst>
                  <a:gd name="adj1" fmla="val 8333"/>
                  <a:gd name="adj2" fmla="val 4264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C17990C-AC97-4502-9602-8CC72E7CA11D}"/>
                  </a:ext>
                </a:extLst>
              </p:cNvPr>
              <p:cNvSpPr txBox="1"/>
              <p:nvPr/>
            </p:nvSpPr>
            <p:spPr>
              <a:xfrm>
                <a:off x="7299471" y="3581254"/>
                <a:ext cx="61266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0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(Mild)   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C0C71E2-4B7C-4580-8FBF-654E8F6F3245}"/>
                </a:ext>
              </a:extLst>
            </p:cNvPr>
            <p:cNvSpPr txBox="1"/>
            <p:nvPr/>
          </p:nvSpPr>
          <p:spPr>
            <a:xfrm>
              <a:off x="2857296" y="2189629"/>
              <a:ext cx="524503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2437</a:t>
              </a: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2436</a:t>
              </a: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2415</a:t>
              </a: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2280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1279C98-09A5-4F61-B4EB-87873FABC0CC}"/>
              </a:ext>
            </a:extLst>
          </p:cNvPr>
          <p:cNvGrpSpPr/>
          <p:nvPr/>
        </p:nvGrpSpPr>
        <p:grpSpPr>
          <a:xfrm>
            <a:off x="7760969" y="1506374"/>
            <a:ext cx="4085963" cy="4370427"/>
            <a:chOff x="9156503" y="1555555"/>
            <a:chExt cx="3010106" cy="43704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74B1BB-2CBB-4693-B666-8AF9EEE109FE}"/>
                </a:ext>
              </a:extLst>
            </p:cNvPr>
            <p:cNvSpPr txBox="1"/>
            <p:nvPr/>
          </p:nvSpPr>
          <p:spPr>
            <a:xfrm>
              <a:off x="9832603" y="1555555"/>
              <a:ext cx="2216239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Difference: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(Umbrella test, Welch test), </a:t>
              </a:r>
            </a:p>
            <a:p>
              <a:pPr lvl="0" algn="ctr"/>
              <a:endParaRPr lang="en-GB" sz="12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lvl="0" algn="ctr"/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+0.33 (0.26, 0.41), </a:t>
              </a:r>
            </a:p>
            <a:p>
              <a:pPr lvl="0" algn="ctr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p&lt;0.0001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-0.08 (-0.18, 0.01), </a:t>
              </a:r>
            </a:p>
            <a:p>
              <a:pPr lvl="0" algn="ctr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p=0.088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endParaRPr lang="en-GB" sz="16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-0.31 (-0.43, -0.18),</a:t>
              </a:r>
            </a:p>
            <a:p>
              <a:pPr lvl="0" algn="ctr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p&lt;0.0001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xmlns="" id="{07F99365-27E7-45BE-A5DA-D44300EFC022}"/>
                </a:ext>
              </a:extLst>
            </p:cNvPr>
            <p:cNvSpPr/>
            <p:nvPr/>
          </p:nvSpPr>
          <p:spPr>
            <a:xfrm>
              <a:off x="9882554" y="4620985"/>
              <a:ext cx="310534" cy="93566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xmlns="" id="{7A96C1DB-73EF-4966-A09A-2E2E5DDB1D4C}"/>
                </a:ext>
              </a:extLst>
            </p:cNvPr>
            <p:cNvSpPr/>
            <p:nvPr/>
          </p:nvSpPr>
          <p:spPr>
            <a:xfrm>
              <a:off x="9875678" y="2238810"/>
              <a:ext cx="310534" cy="935665"/>
            </a:xfrm>
            <a:prstGeom prst="rightBrace">
              <a:avLst>
                <a:gd name="adj1" fmla="val 8333"/>
                <a:gd name="adj2" fmla="val 522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xmlns="" id="{BA51E1AF-D2C8-421F-B7DE-FDC1DF16F686}"/>
                </a:ext>
              </a:extLst>
            </p:cNvPr>
            <p:cNvSpPr/>
            <p:nvPr/>
          </p:nvSpPr>
          <p:spPr>
            <a:xfrm>
              <a:off x="9875678" y="3405089"/>
              <a:ext cx="310534" cy="93566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E8768AE-7533-4E00-8ECD-727105D8757D}"/>
                </a:ext>
              </a:extLst>
            </p:cNvPr>
            <p:cNvSpPr txBox="1"/>
            <p:nvPr/>
          </p:nvSpPr>
          <p:spPr>
            <a:xfrm>
              <a:off x="9156503" y="5556650"/>
              <a:ext cx="30101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Peak cognition at 6 weeks, p&lt;0.0001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055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BE854A-A921-AEE0-94B3-3747CE8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1152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from the R4VaD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BE507-B6CC-7DDD-0064-CF18C9A9C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68" y="1096278"/>
            <a:ext cx="10632583" cy="50983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Almost half have objective cognitive impairment at baseline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Best cognition is 6-12 weeks after stroke; may reflect initial ‘stunned brain’, some initial recovery, then slow decline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Age, premorbid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baseline MoCA, hypertension, most strongly predict 2-year cognitive impairment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 self-reported cognition worse than objective cognitive tests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004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899</Words>
  <Application>Microsoft Office PowerPoint</Application>
  <PresentationFormat>Custom</PresentationFormat>
  <Paragraphs>231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Trajectories and treatments for patients living with vascular dementia</vt:lpstr>
      <vt:lpstr>Disclosures</vt:lpstr>
      <vt:lpstr>Outline</vt:lpstr>
      <vt:lpstr>An approach to dementia</vt:lpstr>
      <vt:lpstr>Cerebral small vessel disease is seen on brain scans and causes stroke and dementia. </vt:lpstr>
      <vt:lpstr>Trajectories of post stroke cognitive  function hitherto unknown</vt:lpstr>
      <vt:lpstr>Slide 7</vt:lpstr>
      <vt:lpstr>Slide 8</vt:lpstr>
      <vt:lpstr>Key points from the R4VaD study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Natural language processing can identify patients to recruit for trials.</vt:lpstr>
      <vt:lpstr>The UNCOVER trial.</vt:lpstr>
      <vt:lpstr>Slide 19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Jasdeep Bhamber</dc:creator>
  <cp:lastModifiedBy>hdavidson3</cp:lastModifiedBy>
  <cp:revision>42</cp:revision>
  <dcterms:created xsi:type="dcterms:W3CDTF">2021-03-03T18:44:06Z</dcterms:created>
  <dcterms:modified xsi:type="dcterms:W3CDTF">2024-06-12T17:58:28Z</dcterms:modified>
</cp:coreProperties>
</file>